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</p:sldMasterIdLst>
  <p:notesMasterIdLst>
    <p:notesMasterId r:id="rId16"/>
  </p:notesMasterIdLst>
  <p:sldIdLst>
    <p:sldId id="256" r:id="rId2"/>
    <p:sldId id="264" r:id="rId3"/>
    <p:sldId id="280" r:id="rId4"/>
    <p:sldId id="293" r:id="rId5"/>
    <p:sldId id="299" r:id="rId6"/>
    <p:sldId id="300" r:id="rId7"/>
    <p:sldId id="301" r:id="rId8"/>
    <p:sldId id="302" r:id="rId9"/>
    <p:sldId id="298" r:id="rId10"/>
    <p:sldId id="303" r:id="rId11"/>
    <p:sldId id="304" r:id="rId12"/>
    <p:sldId id="305" r:id="rId13"/>
    <p:sldId id="306" r:id="rId14"/>
    <p:sldId id="295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422C8-FA42-4DDB-9AD8-FBE9F105BC6C}" v="279" dt="2025-08-10T04:22:03.509"/>
    <p1510:client id="{892B7064-007D-4CCF-9E9D-17261BB3F0B2}" v="471" dt="2025-08-10T01:37:32.2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4660"/>
  </p:normalViewPr>
  <p:slideViewPr>
    <p:cSldViewPr>
      <p:cViewPr varScale="1">
        <p:scale>
          <a:sx n="81" d="100"/>
          <a:sy n="81" d="100"/>
        </p:scale>
        <p:origin x="710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F2D6876-F133-46D3-95E2-A34AD9BDC8CB}" type="datetimeFigureOut">
              <a:rPr lang="en-US"/>
              <a:pPr>
                <a:defRPr/>
              </a:pPr>
              <a:t>8/9/2025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DA40400-4F5E-4E00-9BB5-F457594CE7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64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76400"/>
            <a:ext cx="10972800" cy="396240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AD9AE-DAF0-4070-950A-9E3660EBE49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356351"/>
            <a:ext cx="1538817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2336801" y="6356351"/>
            <a:ext cx="9842500" cy="465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Phase-I Evaluation</a:t>
            </a:r>
            <a:endParaRPr lang="en-US" b="1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6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759200" y="0"/>
            <a:ext cx="84328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Phase-I Evaluation</a:t>
            </a:r>
            <a:endParaRPr lang="en-US" b="1" dirty="0"/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6051" y="76200"/>
            <a:ext cx="244474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914400" y="3200400"/>
            <a:ext cx="50800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Presented by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400800" y="3200400"/>
            <a:ext cx="52832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Supervised by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3000"/>
            <a:ext cx="10363200" cy="1752600"/>
          </a:xfrm>
        </p:spPr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5181600" cy="2209800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6400800" y="3886200"/>
            <a:ext cx="5283200" cy="2209800"/>
          </a:xfrm>
        </p:spPr>
        <p:txBody>
          <a:bodyPr>
            <a:normAutofit/>
          </a:bodyPr>
          <a:lstStyle>
            <a:lvl1pPr algn="ctr">
              <a:buNone/>
              <a:defRPr sz="27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254C3-6D07-4044-A98A-C7B9FCC216AA}" type="datetime1">
              <a:rPr lang="en-US"/>
              <a:pPr>
                <a:defRPr/>
              </a:pPr>
              <a:t>8/9/2025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AF6E4-9F0F-4D32-8D8E-755B2E69BA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1" y="5943600"/>
            <a:ext cx="153881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36801" y="5943600"/>
            <a:ext cx="984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Final Year Defense</a:t>
            </a:r>
            <a:endParaRPr lang="en-US" b="1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76400"/>
            <a:ext cx="10972800" cy="396240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AD9AE-DAF0-4070-950A-9E3660EBE497}" type="datetime1">
              <a:rPr lang="en-US"/>
              <a:pPr>
                <a:defRPr/>
              </a:pPr>
              <a:t>8/9/2025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333A3-7515-47B8-9EDC-EE0892D9C8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58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sz="3200" b="0">
                <a:solidFill>
                  <a:srgbClr val="7030A0"/>
                </a:solidFill>
                <a:ea typeface="+mj-lt"/>
                <a:cs typeface="+mj-lt"/>
              </a:rPr>
              <a:t>Integration of AI in Thermal Power Plant Automation to Enhance Efficiency, Reliability, and Ensure Sustainability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66800" y="3810000"/>
            <a:ext cx="4800600" cy="30480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Times New Roman"/>
                <a:cs typeface="Times New Roman"/>
              </a:rPr>
              <a:t>Tamanna Akter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Times New Roman"/>
                <a:cs typeface="Times New Roman"/>
              </a:rPr>
              <a:t>ID : 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221-15-5298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Daffodil International University</a:t>
            </a:r>
          </a:p>
          <a:p>
            <a:pPr>
              <a:defRPr/>
            </a:pP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410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858000" y="3810000"/>
            <a:ext cx="4495800" cy="2590800"/>
          </a:xfrm>
        </p:spPr>
        <p:txBody>
          <a:bodyPr>
            <a:normAutofit/>
          </a:bodyPr>
          <a:lstStyle/>
          <a:p>
            <a:pPr eaLnBrk="1" hangingPunct="1"/>
            <a:endParaRPr lang="en-US" sz="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Sheak</a:t>
            </a:r>
            <a:r>
              <a:rPr 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Rashed Haider Noori</a:t>
            </a:r>
          </a:p>
          <a:p>
            <a:r>
              <a:rPr 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&amp; Head </a:t>
            </a:r>
          </a:p>
          <a:p>
            <a:r>
              <a:rPr lang="en-US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 </a:t>
            </a:r>
            <a:r>
              <a:rPr 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CSE</a:t>
            </a:r>
          </a:p>
          <a:p>
            <a:r>
              <a:rPr lang="en-US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Daffodil International University</a:t>
            </a:r>
          </a:p>
          <a:p>
            <a:pPr eaLnBrk="1" hangingPunct="1"/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F41A-00AC-F7E9-244F-6FDA340D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Dataset Overview</a:t>
            </a:r>
            <a:endParaRPr lang="en-US" dirty="0"/>
          </a:p>
        </p:txBody>
      </p:sp>
      <p:pic>
        <p:nvPicPr>
          <p:cNvPr id="5" name="Content Placeholder 4" descr="A document with signatures on it&#10;&#10;AI-generated content may be incorrect.">
            <a:extLst>
              <a:ext uri="{FF2B5EF4-FFF2-40B4-BE49-F238E27FC236}">
                <a16:creationId xmlns:a16="http://schemas.microsoft.com/office/drawing/2014/main" id="{4803CE38-3A68-1FCF-5494-8F3A542A94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0080" y="1850400"/>
            <a:ext cx="5061840" cy="3152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2AF13-7C13-3EED-D51A-99E7C61B65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F77D5C-25D8-B952-C776-EC6E0D36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00" y="1854000"/>
            <a:ext cx="5044800" cy="315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1ABFB-4483-107E-803E-CBB07819C713}"/>
              </a:ext>
            </a:extLst>
          </p:cNvPr>
          <p:cNvSpPr txBox="1"/>
          <p:nvPr/>
        </p:nvSpPr>
        <p:spPr>
          <a:xfrm>
            <a:off x="2148000" y="51600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Logbook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88E26-3E2E-ECDB-93CD-03133D982D92}"/>
              </a:ext>
            </a:extLst>
          </p:cNvPr>
          <p:cNvSpPr txBox="1"/>
          <p:nvPr/>
        </p:nvSpPr>
        <p:spPr>
          <a:xfrm>
            <a:off x="8004000" y="51599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Xcel</a:t>
            </a:r>
            <a:r>
              <a:rPr lang="en-US" dirty="0">
                <a:latin typeface="Arial"/>
                <a:cs typeface="Arial"/>
              </a:rPr>
              <a:t> 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5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D62F-E3A3-701F-F4F6-2CF3993E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ea typeface="Calibri"/>
                <a:cs typeface="Times New Roman"/>
              </a:rPr>
              <a:t>Results 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A64DF-0C83-9064-63FF-D035353BCA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Active Power Prediction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1817A-01E0-95BD-7209-A0C78A6EA7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>
                <a:latin typeface="Times New Roman"/>
                <a:cs typeface="Times New Roman"/>
              </a:rPr>
              <a:pPr>
                <a:defRPr/>
              </a:pPr>
              <a:t>11</a:t>
            </a:fld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FFC76D-0185-9C47-380A-24DAE370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738669"/>
              </p:ext>
            </p:extLst>
          </p:nvPr>
        </p:nvGraphicFramePr>
        <p:xfrm>
          <a:off x="2484000" y="2178000"/>
          <a:ext cx="6800883" cy="3344682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780015">
                  <a:extLst>
                    <a:ext uri="{9D8B030D-6E8A-4147-A177-3AD203B41FA5}">
                      <a16:colId xmlns:a16="http://schemas.microsoft.com/office/drawing/2014/main" val="2239772165"/>
                    </a:ext>
                  </a:extLst>
                </a:gridCol>
                <a:gridCol w="883869">
                  <a:extLst>
                    <a:ext uri="{9D8B030D-6E8A-4147-A177-3AD203B41FA5}">
                      <a16:colId xmlns:a16="http://schemas.microsoft.com/office/drawing/2014/main" val="3578294108"/>
                    </a:ext>
                  </a:extLst>
                </a:gridCol>
                <a:gridCol w="982077">
                  <a:extLst>
                    <a:ext uri="{9D8B030D-6E8A-4147-A177-3AD203B41FA5}">
                      <a16:colId xmlns:a16="http://schemas.microsoft.com/office/drawing/2014/main" val="3766656066"/>
                    </a:ext>
                  </a:extLst>
                </a:gridCol>
                <a:gridCol w="883869">
                  <a:extLst>
                    <a:ext uri="{9D8B030D-6E8A-4147-A177-3AD203B41FA5}">
                      <a16:colId xmlns:a16="http://schemas.microsoft.com/office/drawing/2014/main" val="629916627"/>
                    </a:ext>
                  </a:extLst>
                </a:gridCol>
                <a:gridCol w="957525">
                  <a:extLst>
                    <a:ext uri="{9D8B030D-6E8A-4147-A177-3AD203B41FA5}">
                      <a16:colId xmlns:a16="http://schemas.microsoft.com/office/drawing/2014/main" val="2356264510"/>
                    </a:ext>
                  </a:extLst>
                </a:gridCol>
                <a:gridCol w="1313528">
                  <a:extLst>
                    <a:ext uri="{9D8B030D-6E8A-4147-A177-3AD203B41FA5}">
                      <a16:colId xmlns:a16="http://schemas.microsoft.com/office/drawing/2014/main" val="3259243293"/>
                    </a:ext>
                  </a:extLst>
                </a:gridCol>
              </a:tblGrid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MAE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MSE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R² Score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Cross-Val R²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659148205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Linear Regression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2.8520 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18.8741 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4.3444 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0.9875 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0.9864 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2480549967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Ridge Regression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2.8162 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19.0353 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4.3629 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0.9874 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0.9871 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3942604432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Lasso Regression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3.4032 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31.1537 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5.5816 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0.9794 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0.9755 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782683246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Decision Tree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0.0406 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0.5393 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0.7343 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0.9996 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0.9899 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890639821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Random Forest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0.0295 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0.1066 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0.3264 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0.9999 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0.9995 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773354472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Gradient Boosting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0.4744 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0.5376 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0.7332 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0.9996 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0.9995 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3379598018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XGBoost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0.0393 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0.1767 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0.4204 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0.9999 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0.9993 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04700083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KNN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0.1771 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3.3317 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1.8253 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0.9978 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0.9985 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2092074914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SVR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23.0952 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785.0858 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28.0194 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0.4808 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0.4839 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649519908"/>
                  </a:ext>
                </a:extLst>
              </a:tr>
              <a:tr h="3040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MLP Regressor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4.9328 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49.6833 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7.0486 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0.9671 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0.9593 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3246416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46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94CA-6F59-F591-82B3-C1EEF861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ea typeface="Calibri"/>
                <a:cs typeface="Times New Roman"/>
              </a:rPr>
              <a:t>Results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77471-E95B-6C40-5FD9-942E0553A3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Multi-Feature Prediction</a:t>
            </a:r>
            <a:endParaRPr lang="en-US">
              <a:solidFill>
                <a:srgbClr val="376092"/>
              </a:solidFill>
              <a:latin typeface="Times New Roman"/>
              <a:ea typeface="Calibri"/>
              <a:cs typeface="Times New Roman"/>
            </a:endParaRPr>
          </a:p>
          <a:p>
            <a:endParaRPr lang="en-US" sz="14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1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7B867-C126-712A-AEC1-8B13337490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>
                <a:latin typeface="Times New Roman"/>
                <a:cs typeface="Times New Roman"/>
              </a:rPr>
              <a:pPr>
                <a:defRPr/>
              </a:pPr>
              <a:t>12</a:t>
            </a:fld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275D4B-50B8-6913-3311-4A455E5C7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493111"/>
              </p:ext>
            </p:extLst>
          </p:nvPr>
        </p:nvGraphicFramePr>
        <p:xfrm>
          <a:off x="3420000" y="2028000"/>
          <a:ext cx="5826525" cy="3246976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831921">
                  <a:extLst>
                    <a:ext uri="{9D8B030D-6E8A-4147-A177-3AD203B41FA5}">
                      <a16:colId xmlns:a16="http://schemas.microsoft.com/office/drawing/2014/main" val="3173044266"/>
                    </a:ext>
                  </a:extLst>
                </a:gridCol>
                <a:gridCol w="801465">
                  <a:extLst>
                    <a:ext uri="{9D8B030D-6E8A-4147-A177-3AD203B41FA5}">
                      <a16:colId xmlns:a16="http://schemas.microsoft.com/office/drawing/2014/main" val="525598240"/>
                    </a:ext>
                  </a:extLst>
                </a:gridCol>
                <a:gridCol w="839630">
                  <a:extLst>
                    <a:ext uri="{9D8B030D-6E8A-4147-A177-3AD203B41FA5}">
                      <a16:colId xmlns:a16="http://schemas.microsoft.com/office/drawing/2014/main" val="3793806257"/>
                    </a:ext>
                  </a:extLst>
                </a:gridCol>
                <a:gridCol w="992290">
                  <a:extLst>
                    <a:ext uri="{9D8B030D-6E8A-4147-A177-3AD203B41FA5}">
                      <a16:colId xmlns:a16="http://schemas.microsoft.com/office/drawing/2014/main" val="1890984783"/>
                    </a:ext>
                  </a:extLst>
                </a:gridCol>
                <a:gridCol w="1361219">
                  <a:extLst>
                    <a:ext uri="{9D8B030D-6E8A-4147-A177-3AD203B41FA5}">
                      <a16:colId xmlns:a16="http://schemas.microsoft.com/office/drawing/2014/main" val="2496566680"/>
                    </a:ext>
                  </a:extLst>
                </a:gridCol>
              </a:tblGrid>
              <a:tr h="40587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MAE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R² Score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Cross-Val R²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346993249"/>
                  </a:ext>
                </a:extLst>
              </a:tr>
              <a:tr h="4058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Random Forest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0.1348 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1.6581 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0.9815 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0.9681 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379093251"/>
                  </a:ext>
                </a:extLst>
              </a:tr>
              <a:tr h="4058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XGBoost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0.1511 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1.6651 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0.9814 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0.9685 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4148351863"/>
                  </a:ext>
                </a:extLst>
              </a:tr>
              <a:tr h="4058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MLP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3.0219 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7.1986 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0.2594 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0.2328 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923774779"/>
                  </a:ext>
                </a:extLst>
              </a:tr>
              <a:tr h="4058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SVR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3.1517 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7.7571 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0.4724 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0.4679 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730116915"/>
                  </a:ext>
                </a:extLst>
              </a:tr>
              <a:tr h="4058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Linear Regression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2.7298 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6.8569 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0.5285 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0.5322 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837020526"/>
                  </a:ext>
                </a:extLst>
              </a:tr>
              <a:tr h="4058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KNN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0.1492 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1.7984 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0.9778 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0.9635 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2485980229"/>
                  </a:ext>
                </a:extLst>
              </a:tr>
              <a:tr h="4058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>
                          <a:effectLst/>
                        </a:rPr>
                        <a:t>Decision Tree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0.1364 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1.7355 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0.9778 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en-US" sz="1100" dirty="0">
                          <a:effectLst/>
                        </a:rPr>
                        <a:t>0.9640 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424970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4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8063-814B-917D-BE2C-889BA5EF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90638"/>
            <a:ext cx="10972800" cy="1143000"/>
          </a:xfrm>
        </p:spPr>
        <p:txBody>
          <a:bodyPr>
            <a:normAutofit/>
          </a:bodyPr>
          <a:lstStyle/>
          <a:p>
            <a:r>
              <a:rPr lang="en-US" sz="4800" b="0">
                <a:latin typeface="Times New Roman"/>
                <a:ea typeface="Calibri"/>
                <a:cs typeface="Calibri"/>
              </a:rPr>
              <a:t>Q &amp; A</a:t>
            </a:r>
            <a:endParaRPr lang="en-US" sz="48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CFEE8-D9A6-2D95-2B1F-0131AC8247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66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  <a:p>
            <a:pPr marL="0" indent="0" algn="r">
              <a:buNone/>
            </a:pPr>
            <a:endParaRPr lang="en-US" sz="3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1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Objective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Existing Works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Analysis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 b="1" dirty="0">
              <a:solidFill>
                <a:srgbClr val="376092"/>
              </a:solidFill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sz="300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Thermal power plants are crucial for energy generation.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sz="300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Manual operations reduce efficiency.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sz="300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AI can automate processes and optimize control.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sz="3000" b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Aim: </a:t>
            </a:r>
            <a:r>
              <a:rPr lang="en-US" sz="300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Improve performance and reduce human intervention.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>
                <a:latin typeface="Times New Roman"/>
                <a:cs typeface="Times New Roman"/>
              </a:rPr>
              <a:pPr>
                <a:defRPr/>
              </a:pPr>
              <a:t>3</a:t>
            </a:fld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5605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03701" y="1695772"/>
            <a:ext cx="10378699" cy="394302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buNone/>
            </a:pPr>
            <a:endParaRPr lang="en-US" sz="3000" dirty="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30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Inefficient Control</a:t>
            </a:r>
            <a:r>
              <a:rPr lang="en-US" sz="3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 Manual operations lead to delays and errors.</a:t>
            </a:r>
            <a:endParaRPr lang="en-US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30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Lack of Prediction</a:t>
            </a:r>
            <a:r>
              <a:rPr lang="en-US" sz="3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 No predictive models for key parameters.</a:t>
            </a:r>
            <a:endParaRPr lang="en-US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30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Data Issues</a:t>
            </a:r>
            <a:r>
              <a:rPr lang="en-US" sz="3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 Poor integration of plant data for decision-making.</a:t>
            </a:r>
            <a:endParaRPr lang="en-US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30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Energy Wastage</a:t>
            </a:r>
            <a:r>
              <a:rPr lang="en-US" sz="3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 Suboptimal resource use increases costs.</a:t>
            </a:r>
            <a:endParaRPr lang="en-US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indent="0" algn="just">
              <a:buNone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algn="just">
              <a:buNone/>
            </a:pPr>
            <a:r>
              <a:rPr lang="en-US" sz="30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Research Goal</a:t>
            </a:r>
            <a:r>
              <a:rPr lang="en-US" sz="3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</a:t>
            </a:r>
            <a:endParaRPr lang="en-US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algn="just"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Develop an AI-based system for real-time control and optimization in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  <a:p>
            <a:pPr algn="just"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thermal power plants.</a:t>
            </a:r>
            <a:endParaRPr lang="en-US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6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D7E1D-7696-3342-8575-E29B24C5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ACC6-4944-BAC2-F177-2B401DFE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Motivation and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463C8-4F0D-351E-DE6B-3C8A65B7E0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450383"/>
            <a:ext cx="10972800" cy="39624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buNone/>
            </a:pPr>
            <a:endParaRPr lang="en-US" b="1" dirty="0"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3000" b="1">
                <a:solidFill>
                  <a:schemeClr val="tx1"/>
                </a:solidFill>
                <a:ea typeface="+mn-lt"/>
                <a:cs typeface="+mn-lt"/>
              </a:rPr>
              <a:t>Motivation:</a:t>
            </a:r>
            <a:endParaRPr lang="en-US">
              <a:ea typeface="Calibri"/>
              <a:cs typeface="Calibri"/>
            </a:endParaRPr>
          </a:p>
          <a:p>
            <a:pPr marL="1200150" lvl="1" indent="-457200" algn="just">
              <a:buFont typeface="Courier New"/>
              <a:buChar char="o"/>
            </a:pPr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Efficiency concerns in manual operations.</a:t>
            </a:r>
            <a:endParaRPr lang="en-US">
              <a:ea typeface="Calibri"/>
              <a:cs typeface="Calibri"/>
            </a:endParaRPr>
          </a:p>
          <a:p>
            <a:pPr marL="1200150" lvl="1" indent="-457200" algn="just">
              <a:buFont typeface="Courier New"/>
              <a:buChar char="o"/>
            </a:pPr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Rising need for AI-based automation in power plants.</a:t>
            </a:r>
            <a:endParaRPr lang="en-US">
              <a:ea typeface="Calibri"/>
              <a:cs typeface="Calibri"/>
            </a:endParaRPr>
          </a:p>
          <a:p>
            <a:pPr marL="1200150" lvl="1" indent="-457200" algn="just">
              <a:buFont typeface="Courier New"/>
              <a:buChar char="o"/>
            </a:pPr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Desire to reduce human error and operational costs.</a:t>
            </a:r>
            <a:endParaRPr lang="en-US"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3000" b="1">
                <a:solidFill>
                  <a:schemeClr val="tx1"/>
                </a:solidFill>
                <a:ea typeface="+mn-lt"/>
                <a:cs typeface="+mn-lt"/>
              </a:rPr>
              <a:t>Objective:</a:t>
            </a:r>
            <a:endParaRPr lang="en-US">
              <a:ea typeface="Calibri"/>
              <a:cs typeface="Calibri"/>
            </a:endParaRPr>
          </a:p>
          <a:p>
            <a:pPr marL="1028700" lvl="1" algn="just">
              <a:buFont typeface="Courier New"/>
              <a:buChar char="o"/>
            </a:pPr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Develop an AI system for thermal power plant automation.</a:t>
            </a:r>
            <a:endParaRPr lang="en-US">
              <a:ea typeface="Calibri"/>
              <a:cs typeface="Calibri"/>
            </a:endParaRPr>
          </a:p>
          <a:p>
            <a:pPr marL="1028700" lvl="1" algn="just">
              <a:buFont typeface="Courier New"/>
              <a:buChar char="o"/>
            </a:pPr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Enhance operational efficiency and reliability.</a:t>
            </a:r>
            <a:endParaRPr lang="en-US">
              <a:ea typeface="Calibri"/>
              <a:cs typeface="Calibri"/>
            </a:endParaRPr>
          </a:p>
          <a:p>
            <a:pPr marL="1028700" lvl="1" algn="just">
              <a:buFont typeface="Courier New"/>
              <a:buChar char="o"/>
            </a:pPr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Reduce human intervention in control processes.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None/>
            </a:pPr>
            <a:endParaRPr lang="en-US" sz="3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EF74-9626-B0FA-E21C-74A5BD2BB1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47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D7963-5E83-1ED3-106C-70223D0A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5561-8C72-6804-E4E6-A84D47F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Related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063EB-E6DC-C0C0-0768-E8865B8083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6BF26F-6BDF-3BC1-09F2-56C4CB42C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024351"/>
              </p:ext>
            </p:extLst>
          </p:nvPr>
        </p:nvGraphicFramePr>
        <p:xfrm>
          <a:off x="612000" y="1227600"/>
          <a:ext cx="10965600" cy="384048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38129211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7466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09099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66512949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23965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/>
                        </a:rPr>
                        <a:t>Author(s)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/>
                        </a:rPr>
                        <a:t>Findings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/>
                        </a:rPr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165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Zhan et al. (2021)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Offline 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Optimized combustion control.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Limited real-time application.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88.2%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72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Kurkin et al. (2023)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Hybrid Quantum-Classical 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Improved steam flow prediction.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No large-scale real-time validation.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92.5%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189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Danish et al. (2023)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AI-based Forecasting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Enhanced energy generation efficiency.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Needs more complex models for multi-output.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85.7%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731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KEPCO (2023)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AI Energy Management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Optimized efficiency and reduced costs.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Limited real-time control integration.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90.1%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962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Zhang et al. (2024)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Multi-Agent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Improved load prediction and optimization.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Challenges with multi-output predictions.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/>
                        </a:rPr>
                        <a:t>87.3%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979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2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BC7AD-9C97-23E1-7CCC-1BD92A6E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50B3-F19E-7C6E-5F6E-3BD95AE4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0838"/>
            <a:ext cx="94488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Comparison Between Existing Works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86E361-CA64-E4AF-C1B9-EF2DE168EC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36058184"/>
              </p:ext>
            </p:extLst>
          </p:nvPr>
        </p:nvGraphicFramePr>
        <p:xfrm>
          <a:off x="1620864" y="1220491"/>
          <a:ext cx="9376470" cy="4477701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2182677">
                  <a:extLst>
                    <a:ext uri="{9D8B030D-6E8A-4147-A177-3AD203B41FA5}">
                      <a16:colId xmlns:a16="http://schemas.microsoft.com/office/drawing/2014/main" val="2063617965"/>
                    </a:ext>
                  </a:extLst>
                </a:gridCol>
                <a:gridCol w="3758338">
                  <a:extLst>
                    <a:ext uri="{9D8B030D-6E8A-4147-A177-3AD203B41FA5}">
                      <a16:colId xmlns:a16="http://schemas.microsoft.com/office/drawing/2014/main" val="3386418369"/>
                    </a:ext>
                  </a:extLst>
                </a:gridCol>
                <a:gridCol w="3435455">
                  <a:extLst>
                    <a:ext uri="{9D8B030D-6E8A-4147-A177-3AD203B41FA5}">
                      <a16:colId xmlns:a16="http://schemas.microsoft.com/office/drawing/2014/main" val="3557203800"/>
                    </a:ext>
                  </a:extLst>
                </a:gridCol>
              </a:tblGrid>
              <a:tr h="37454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My 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Existing 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641004"/>
                  </a:ext>
                </a:extLst>
              </a:tr>
              <a:tr h="97694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Focus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AI-based control for thermal power plants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AI models for plant optimization, energy management, and load 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263985"/>
                  </a:ext>
                </a:extLst>
              </a:tr>
              <a:tr h="68386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Machine Learning (ML), Real-time control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Primarily simulation-based or offline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363123"/>
                  </a:ext>
                </a:extLst>
              </a:tr>
              <a:tr h="68386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Key Models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Random Forest, XGBoost, Decision Trees, 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Hybrid models, reinforcement learning,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280788"/>
                  </a:ext>
                </a:extLst>
              </a:tr>
              <a:tr h="68386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Data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Real-time &amp; historical data from BPDB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Mostly simulation data or historical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133776"/>
                  </a:ext>
                </a:extLst>
              </a:tr>
              <a:tr h="39077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Performance 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R², MAE, RMSE, Cross-validation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Accuracy, Efficiency, Robustness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425412"/>
                  </a:ext>
                </a:extLst>
              </a:tr>
              <a:tr h="68386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Gap Addressed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Integration of AI for real-time control and performance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>
                          <a:latin typeface="Times New Roman"/>
                        </a:rPr>
                        <a:t>Lack of real-time control systems and multi-output 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26079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F2EFF-F92F-B5AA-C42F-5484AB53EB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>
                <a:latin typeface="Times New Roman"/>
                <a:cs typeface="Times New Roman"/>
              </a:rPr>
              <a:pPr>
                <a:defRPr/>
              </a:pPr>
              <a:t>7</a:t>
            </a:fld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445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3A606-7A4D-49E8-FD3D-682102C96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1064-DDC2-8140-E554-385A791B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Gap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6B71-21FD-04D6-556B-38CE32A5EA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78617" y="1004807"/>
            <a:ext cx="10972800" cy="39624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endParaRPr lang="en-US" sz="1500" b="1" dirty="0">
              <a:latin typeface="Calibri"/>
              <a:ea typeface="Calibri"/>
              <a:cs typeface="Calibri"/>
            </a:endParaRPr>
          </a:p>
          <a:p>
            <a:pPr algn="just">
              <a:buFont typeface="Arial,Sans-Serif"/>
              <a:buChar char="•"/>
            </a:pPr>
            <a:r>
              <a:rPr lang="en-US" sz="2000" b="1">
                <a:latin typeface="Times New Roman"/>
                <a:ea typeface="Calibri"/>
                <a:cs typeface="Calibri"/>
              </a:rPr>
              <a:t>Control System: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1028700" lvl="1" algn="just">
              <a:buFont typeface="Arial,Sans-Serif"/>
              <a:buChar char="–"/>
            </a:pPr>
            <a:r>
              <a:rPr lang="en-US" sz="2000">
                <a:latin typeface="Times New Roman"/>
                <a:ea typeface="Calibri"/>
                <a:cs typeface="Calibri"/>
              </a:rPr>
              <a:t>Simulation-based</a:t>
            </a:r>
          </a:p>
          <a:p>
            <a:pPr algn="just">
              <a:buFont typeface="Arial,Sans-Serif"/>
              <a:buChar char="•"/>
            </a:pPr>
            <a:r>
              <a:rPr lang="en-US" sz="2000" b="1">
                <a:latin typeface="Times New Roman"/>
                <a:ea typeface="Calibri"/>
                <a:cs typeface="Calibri"/>
              </a:rPr>
              <a:t>Prediction: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1028700" lvl="1" algn="just">
              <a:buFont typeface="Arial,Sans-Serif"/>
              <a:buChar char="–"/>
            </a:pPr>
            <a:r>
              <a:rPr lang="en-US" sz="2000">
                <a:latin typeface="Times New Roman"/>
                <a:ea typeface="Calibri"/>
                <a:cs typeface="Calibri"/>
              </a:rPr>
              <a:t> Single-output</a:t>
            </a:r>
          </a:p>
          <a:p>
            <a:pPr algn="just">
              <a:buFont typeface="Arial,Sans-Serif"/>
              <a:buChar char="•"/>
            </a:pPr>
            <a:r>
              <a:rPr lang="en-US" sz="2000" b="1">
                <a:latin typeface="Times New Roman"/>
                <a:ea typeface="Calibri"/>
                <a:cs typeface="Calibri"/>
              </a:rPr>
              <a:t>Model Variety: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1028700" lvl="1" algn="just">
              <a:buFont typeface="Arial,Sans-Serif"/>
              <a:buChar char="–"/>
            </a:pPr>
            <a:r>
              <a:rPr lang="en-US" sz="2000">
                <a:latin typeface="Times New Roman"/>
                <a:ea typeface="Calibri"/>
                <a:cs typeface="Calibri"/>
              </a:rPr>
              <a:t>Hybrid/Neural Networks</a:t>
            </a:r>
          </a:p>
          <a:p>
            <a:pPr algn="just">
              <a:buFont typeface="Arial,Sans-Serif"/>
              <a:buChar char="•"/>
            </a:pPr>
            <a:r>
              <a:rPr lang="en-US" sz="2000" b="1">
                <a:latin typeface="Times New Roman"/>
                <a:ea typeface="Calibri"/>
                <a:cs typeface="Calibri"/>
              </a:rPr>
              <a:t>Data: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1028700" lvl="1" algn="just">
              <a:buFont typeface="Arial,Sans-Serif"/>
              <a:buChar char="–"/>
            </a:pPr>
            <a:r>
              <a:rPr lang="en-US" sz="2000">
                <a:latin typeface="Times New Roman"/>
                <a:ea typeface="Calibri"/>
                <a:cs typeface="Calibri"/>
              </a:rPr>
              <a:t>Simulated data</a:t>
            </a:r>
            <a:endParaRPr lang="en-US" sz="2000">
              <a:latin typeface="Times New Roman"/>
              <a:cs typeface="Times New Roman"/>
            </a:endParaRPr>
          </a:p>
          <a:p>
            <a:pPr algn="just">
              <a:buFont typeface="Arial,Sans-Serif"/>
              <a:buChar char="•"/>
            </a:pPr>
            <a:r>
              <a:rPr lang="en-US" sz="2000" b="1">
                <a:solidFill>
                  <a:srgbClr val="376092"/>
                </a:solidFill>
                <a:latin typeface="Times New Roman"/>
                <a:ea typeface="Calibri"/>
                <a:cs typeface="Calibri"/>
              </a:rPr>
              <a:t>Integration:</a:t>
            </a:r>
            <a:endParaRPr lang="en-US" sz="2000">
              <a:solidFill>
                <a:srgbClr val="376092"/>
              </a:solidFill>
              <a:latin typeface="Times New Roman"/>
              <a:ea typeface="Calibri"/>
              <a:cs typeface="Calibri"/>
            </a:endParaRPr>
          </a:p>
          <a:p>
            <a:pPr marL="1028700" lvl="1" algn="just">
              <a:buFont typeface="Arial,Sans-Serif"/>
              <a:buChar char="–"/>
            </a:pPr>
            <a:r>
              <a:rPr lang="en-US" sz="2000">
                <a:solidFill>
                  <a:srgbClr val="31859C"/>
                </a:solidFill>
                <a:latin typeface="Times New Roman"/>
                <a:ea typeface="Calibri"/>
                <a:cs typeface="Calibri"/>
              </a:rPr>
              <a:t>imited real-world application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algn="just">
              <a:buFont typeface="Arial,Sans-Serif"/>
              <a:buChar char="•"/>
            </a:pPr>
            <a:r>
              <a:rPr lang="en-US" sz="2000" b="1">
                <a:solidFill>
                  <a:srgbClr val="376092"/>
                </a:solidFill>
                <a:latin typeface="Times New Roman"/>
                <a:ea typeface="+mn-lt"/>
                <a:cs typeface="+mn-lt"/>
              </a:rPr>
              <a:t>Regional Context:</a:t>
            </a:r>
            <a:endParaRPr lang="en-US" sz="200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 marL="1028700" lvl="1" algn="just">
              <a:buFont typeface="Arial,Sans-Serif"/>
              <a:buChar char="–"/>
            </a:pPr>
            <a:r>
              <a:rPr lang="en-US" sz="2000">
                <a:solidFill>
                  <a:srgbClr val="376092"/>
                </a:solidFill>
                <a:latin typeface="Times New Roman"/>
                <a:ea typeface="+mn-lt"/>
                <a:cs typeface="+mn-lt"/>
              </a:rPr>
              <a:t>Limited research in Bangladesh</a:t>
            </a:r>
            <a:endParaRPr lang="en-US" sz="2000" b="1">
              <a:solidFill>
                <a:srgbClr val="376092"/>
              </a:solidFill>
              <a:latin typeface="Times New Roman"/>
              <a:ea typeface="Calibri"/>
              <a:cs typeface="Calibri"/>
            </a:endParaRPr>
          </a:p>
          <a:p>
            <a:pPr marL="0" indent="0" algn="just">
              <a:buNone/>
            </a:pPr>
            <a:endParaRPr lang="en-US" sz="1400" dirty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3000" dirty="0">
              <a:solidFill>
                <a:srgbClr val="376092"/>
              </a:solidFill>
              <a:latin typeface="Times New Roman" pitchFamily="18" charset="0"/>
              <a:ea typeface="Calibri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18D-A965-E706-08E3-07D58DEAE3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423E-7F8D-0DF0-FEA1-1B25B89AC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29A4-43BD-CC77-7F19-34228C3D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/>
                <a:cs typeface="Times New Roman"/>
              </a:rPr>
              <a:t>Proposed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3EBF-97A8-D64D-9C7B-B1394F03F2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63C02F-0C5A-D30B-B002-10C85DF51516}"/>
              </a:ext>
            </a:extLst>
          </p:cNvPr>
          <p:cNvGrpSpPr/>
          <p:nvPr/>
        </p:nvGrpSpPr>
        <p:grpSpPr>
          <a:xfrm>
            <a:off x="898830" y="1745133"/>
            <a:ext cx="10346501" cy="3057978"/>
            <a:chOff x="1161254" y="1440711"/>
            <a:chExt cx="11289314" cy="337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1FD04-9EB6-B65A-D884-09060C894A2E}"/>
                </a:ext>
              </a:extLst>
            </p:cNvPr>
            <p:cNvSpPr/>
            <p:nvPr/>
          </p:nvSpPr>
          <p:spPr>
            <a:xfrm>
              <a:off x="2902169" y="3726711"/>
              <a:ext cx="1892400" cy="908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Data Preprocessing</a:t>
              </a:r>
              <a:endParaRPr lang="en-US"/>
            </a:p>
          </p:txBody>
        </p:sp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FD722735-1C4E-D6E6-5CC2-E9D23C25A71E}"/>
                </a:ext>
              </a:extLst>
            </p:cNvPr>
            <p:cNvSpPr/>
            <p:nvPr/>
          </p:nvSpPr>
          <p:spPr>
            <a:xfrm>
              <a:off x="1161254" y="2507288"/>
              <a:ext cx="1742400" cy="1216152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Data Collection</a:t>
              </a: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ACB644-9BEE-5E8B-5676-2BCF11636CEC}"/>
                </a:ext>
              </a:extLst>
            </p:cNvPr>
            <p:cNvSpPr/>
            <p:nvPr/>
          </p:nvSpPr>
          <p:spPr>
            <a:xfrm>
              <a:off x="2902168" y="1632711"/>
              <a:ext cx="1892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Model Development</a:t>
              </a: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EEEC77-F724-BF99-8D17-71F6F1A077C6}"/>
                </a:ext>
              </a:extLst>
            </p:cNvPr>
            <p:cNvSpPr/>
            <p:nvPr/>
          </p:nvSpPr>
          <p:spPr>
            <a:xfrm>
              <a:off x="5146168" y="2658711"/>
              <a:ext cx="250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Real-Time Prediction Integration</a:t>
              </a: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A288D4-C935-118D-1001-B3717F897370}"/>
                </a:ext>
              </a:extLst>
            </p:cNvPr>
            <p:cNvSpPr/>
            <p:nvPr/>
          </p:nvSpPr>
          <p:spPr>
            <a:xfrm>
              <a:off x="7648168" y="1440711"/>
              <a:ext cx="2402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System Testing &amp; Validation</a:t>
              </a: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81E55-D12C-C336-260E-9088A5A1B0CC}"/>
                </a:ext>
              </a:extLst>
            </p:cNvPr>
            <p:cNvSpPr/>
            <p:nvPr/>
          </p:nvSpPr>
          <p:spPr>
            <a:xfrm>
              <a:off x="10048168" y="2658711"/>
              <a:ext cx="2402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Deployment &amp; Monitoring</a:t>
              </a: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1DE441-6703-154E-1805-EDF48E9F4153}"/>
                </a:ext>
              </a:extLst>
            </p:cNvPr>
            <p:cNvSpPr/>
            <p:nvPr/>
          </p:nvSpPr>
          <p:spPr>
            <a:xfrm>
              <a:off x="7648168" y="3900711"/>
              <a:ext cx="2402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Control &amp; Automation</a:t>
              </a:r>
              <a:endParaRPr lang="en-US"/>
            </a:p>
          </p:txBody>
        </p:sp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C2018E62-0FCB-8F21-5882-149FD33C9788}"/>
                </a:ext>
              </a:extLst>
            </p:cNvPr>
            <p:cNvSpPr/>
            <p:nvPr/>
          </p:nvSpPr>
          <p:spPr>
            <a:xfrm rot="10800000" flipH="1">
              <a:off x="2388428" y="3723397"/>
              <a:ext cx="422184" cy="742679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DF916B41-9E08-2165-D55A-F1EA9A3651BF}"/>
                </a:ext>
              </a:extLst>
            </p:cNvPr>
            <p:cNvSpPr/>
            <p:nvPr/>
          </p:nvSpPr>
          <p:spPr>
            <a:xfrm rot="10800000" flipH="1">
              <a:off x="7230427" y="3621397"/>
              <a:ext cx="422184" cy="742679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6CC8F872-C8C5-E73D-FF48-472C67D72423}"/>
                </a:ext>
              </a:extLst>
            </p:cNvPr>
            <p:cNvSpPr/>
            <p:nvPr/>
          </p:nvSpPr>
          <p:spPr>
            <a:xfrm rot="10800000" flipH="1">
              <a:off x="4584427" y="2553397"/>
              <a:ext cx="422184" cy="742679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639A3C35-6945-8558-50CC-0CDBC63CE139}"/>
                </a:ext>
              </a:extLst>
            </p:cNvPr>
            <p:cNvSpPr/>
            <p:nvPr/>
          </p:nvSpPr>
          <p:spPr>
            <a:xfrm rot="10800000" flipH="1">
              <a:off x="9630427" y="2361397"/>
              <a:ext cx="422184" cy="742679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89D983B7-2CD0-4E36-BA6D-5C8CDF2C14E0}"/>
                </a:ext>
              </a:extLst>
            </p:cNvPr>
            <p:cNvSpPr/>
            <p:nvPr/>
          </p:nvSpPr>
          <p:spPr>
            <a:xfrm>
              <a:off x="3753761" y="2536119"/>
              <a:ext cx="142632" cy="1188408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C573D033-FB73-0553-61FE-7E076361DD94}"/>
                </a:ext>
              </a:extLst>
            </p:cNvPr>
            <p:cNvSpPr/>
            <p:nvPr/>
          </p:nvSpPr>
          <p:spPr>
            <a:xfrm>
              <a:off x="8703760" y="2392119"/>
              <a:ext cx="148632" cy="1506408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655495"/>
      </p:ext>
    </p:extLst>
  </p:cSld>
  <p:clrMapOvr>
    <a:masterClrMapping/>
  </p:clrMapOvr>
</p:sld>
</file>

<file path=ppt/theme/theme1.xml><?xml version="1.0" encoding="utf-8"?>
<a:theme xmlns:a="http://schemas.openxmlformats.org/drawingml/2006/main" name="New Microsoft PowerPoint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Microsoft PowerPoint Presentation</Template>
  <TotalTime>825</TotalTime>
  <Words>91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New Microsoft PowerPoint Presentation</vt:lpstr>
      <vt:lpstr>Integration of AI in Thermal Power Plant Automation to Enhance Efficiency, Reliability, and Ensure Sustainability</vt:lpstr>
      <vt:lpstr>Outline</vt:lpstr>
      <vt:lpstr>Introduction</vt:lpstr>
      <vt:lpstr>Problem Statement</vt:lpstr>
      <vt:lpstr>Motivation and Objective</vt:lpstr>
      <vt:lpstr>Related Works</vt:lpstr>
      <vt:lpstr>Comparison Between Existing Works </vt:lpstr>
      <vt:lpstr>Gap Analysis</vt:lpstr>
      <vt:lpstr>Proposed Methodology</vt:lpstr>
      <vt:lpstr>Dataset Overview</vt:lpstr>
      <vt:lpstr>Results </vt:lpstr>
      <vt:lpstr>Results</vt:lpstr>
      <vt:lpstr>Q &amp; A</vt:lpstr>
      <vt:lpstr>PowerPoint Presentation</vt:lpstr>
    </vt:vector>
  </TitlesOfParts>
  <Company>Acer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Valued Acer Customer</dc:creator>
  <cp:lastModifiedBy>Sazzadur Ahamed</cp:lastModifiedBy>
  <cp:revision>521</cp:revision>
  <dcterms:created xsi:type="dcterms:W3CDTF">2011-07-17T02:56:35Z</dcterms:created>
  <dcterms:modified xsi:type="dcterms:W3CDTF">2025-08-10T04:22:53Z</dcterms:modified>
</cp:coreProperties>
</file>